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86" r:id="rId2"/>
  </p:sldMasterIdLst>
  <p:notesMasterIdLst>
    <p:notesMasterId r:id="rId4"/>
  </p:notesMasterIdLst>
  <p:sldIdLst>
    <p:sldId id="258" r:id="rId3"/>
  </p:sldIdLst>
  <p:sldSz cx="12192000" cy="6858000"/>
  <p:notesSz cx="6858000" cy="9144000"/>
  <p:embeddedFontLst>
    <p:embeddedFont>
      <p:font typeface="Play" pitchFamily="2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hHGO/9E6pYGzLnWubGuQ2e6O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EBB63-1E4C-4DC4-AADA-1B6141C0AFC2}">
  <a:tblStyle styleId="{53FEBB63-1E4C-4DC4-AADA-1B6141C0AF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120" d="100"/>
          <a:sy n="120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383" name="Google Shape;3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6636"/>
              </a:buClr>
              <a:buSzPts val="1400"/>
              <a:buFont typeface="Calibri"/>
              <a:buNone/>
              <a:defRPr b="1">
                <a:solidFill>
                  <a:srgbClr val="0F663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1218333" y="6351591"/>
            <a:ext cx="508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36"/>
              </a:buClr>
              <a:buSzPts val="1100"/>
              <a:buFont typeface="Calibri"/>
              <a:buNone/>
              <a:defRPr b="1">
                <a:solidFill>
                  <a:srgbClr val="0F663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sldNum" idx="12"/>
          </p:nvPr>
        </p:nvSpPr>
        <p:spPr>
          <a:xfrm>
            <a:off x="11218333" y="6351591"/>
            <a:ext cx="508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sldNum" idx="12"/>
          </p:nvPr>
        </p:nvSpPr>
        <p:spPr>
          <a:xfrm>
            <a:off x="11886945" y="6585464"/>
            <a:ext cx="217170" cy="15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985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985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985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985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985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985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985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985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985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985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">
  <p:cSld name="Highligh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3"/>
          <p:cNvSpPr txBox="1">
            <a:spLocks noGrp="1"/>
          </p:cNvSpPr>
          <p:nvPr>
            <p:ph type="title"/>
          </p:nvPr>
        </p:nvSpPr>
        <p:spPr>
          <a:xfrm>
            <a:off x="344379" y="186429"/>
            <a:ext cx="8707764" cy="51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1468669" y="6555871"/>
            <a:ext cx="6096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333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Title Slide">
  <p:cSld name="11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4"/>
          <p:cNvPicPr preferRelativeResize="0"/>
          <p:nvPr/>
        </p:nvPicPr>
        <p:blipFill rotWithShape="1">
          <a:blip r:embed="rId2">
            <a:alphaModFix/>
          </a:blip>
          <a:srcRect t="17376" r="15471" b="-966"/>
          <a:stretch/>
        </p:blipFill>
        <p:spPr>
          <a:xfrm>
            <a:off x="0" y="-121921"/>
            <a:ext cx="12192000" cy="339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482" y="2363545"/>
            <a:ext cx="2573413" cy="6959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14;p34"/>
          <p:cNvSpPr/>
          <p:nvPr/>
        </p:nvSpPr>
        <p:spPr>
          <a:xfrm>
            <a:off x="0" y="-121920"/>
            <a:ext cx="12192000" cy="3324809"/>
          </a:xfrm>
          <a:prstGeom prst="rect">
            <a:avLst/>
          </a:prstGeom>
          <a:gradFill>
            <a:gsLst>
              <a:gs pos="0">
                <a:srgbClr val="06456F"/>
              </a:gs>
              <a:gs pos="2000">
                <a:srgbClr val="06456F"/>
              </a:gs>
              <a:gs pos="25000">
                <a:srgbClr val="0E5B82"/>
              </a:gs>
              <a:gs pos="100000">
                <a:srgbClr val="1CA9C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787778" y="4777740"/>
            <a:ext cx="2743200" cy="4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4" descr="A close up of a computer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782" y="6271008"/>
            <a:ext cx="1317366" cy="39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4" descr="A close up of a logo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2144" y="6271008"/>
            <a:ext cx="2389905" cy="398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92964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3" name="Google Shape;273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5" name="Google Shape;275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9" name="Google Shape;29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91546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https://paratoolspro.com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"/>
          <p:cNvSpPr/>
          <p:nvPr/>
        </p:nvSpPr>
        <p:spPr>
          <a:xfrm>
            <a:off x="122201" y="816685"/>
            <a:ext cx="12864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F6635"/>
                </a:solidFill>
                <a:latin typeface="Arial"/>
                <a:ea typeface="Arial"/>
                <a:cs typeface="Arial"/>
                <a:sym typeface="Arial"/>
              </a:rPr>
              <a:t>A development environment for HPC-AI: Ecosystem for Science on Commercial Clouds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7459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6636"/>
              </a:buClr>
              <a:buSzPts val="1400"/>
              <a:buFont typeface="Calibri"/>
              <a:buNone/>
            </a:pPr>
            <a:r>
              <a:rPr lang="en-US" sz="2800" dirty="0" err="1">
                <a:latin typeface="Calibri"/>
                <a:ea typeface="Calibri"/>
                <a:cs typeface="Calibri"/>
                <a:sym typeface="Calibri"/>
              </a:rPr>
              <a:t>ParaTools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Pro for E4S</a:t>
            </a:r>
            <a:r>
              <a:rPr lang="en-US" sz="2800" baseline="30000" dirty="0">
                <a:latin typeface="Calibri"/>
                <a:ea typeface="Calibri"/>
                <a:cs typeface="Calibri"/>
                <a:sym typeface="Calibri"/>
              </a:rPr>
              <a:t>TM</a:t>
            </a:r>
            <a:endParaRPr baseline="30000" dirty="0"/>
          </a:p>
        </p:txBody>
      </p:sp>
      <p:pic>
        <p:nvPicPr>
          <p:cNvPr id="399" name="Google Shape;399;p3" descr="Lawrence Livermore National Laborato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6136" y="10743151"/>
            <a:ext cx="231045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C14A0-4B4B-DE56-2352-8323E2538A0E}"/>
              </a:ext>
            </a:extLst>
          </p:cNvPr>
          <p:cNvSpPr txBox="1"/>
          <p:nvPr/>
        </p:nvSpPr>
        <p:spPr>
          <a:xfrm>
            <a:off x="217408" y="152453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510;p7">
            <a:extLst>
              <a:ext uri="{FF2B5EF4-FFF2-40B4-BE49-F238E27FC236}">
                <a16:creationId xmlns:a16="http://schemas.microsoft.com/office/drawing/2014/main" id="{6D98274F-BCF7-0EEA-869C-12F3858987EF}"/>
              </a:ext>
            </a:extLst>
          </p:cNvPr>
          <p:cNvSpPr/>
          <p:nvPr/>
        </p:nvSpPr>
        <p:spPr>
          <a:xfrm>
            <a:off x="-180755" y="1125154"/>
            <a:ext cx="12418828" cy="514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 under DOE SBIR Phase II award no. DE-SC0022502,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ParaTools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Pro for E4S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HPC-AI cloud image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E4S: Extreme-Scale Scientific Software Stack for commercial clouds is an effort to provide open-source software packages for developing, deploying and running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scientific HPC and AI applications on commercial cloud platforms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E4S provides a </a:t>
            </a:r>
            <a:r>
              <a:rPr lang="en-US" sz="1600" b="1" dirty="0"/>
              <a:t>curated, Spack-based software distribution of 120+ HPC applications</a:t>
            </a:r>
            <a:r>
              <a:rPr lang="en-US" sz="1600" dirty="0"/>
              <a:t> (</a:t>
            </a:r>
            <a:r>
              <a:rPr lang="en-US" sz="1600" dirty="0" err="1"/>
              <a:t>OpenFOAM</a:t>
            </a:r>
            <a:r>
              <a:rPr lang="en-US" sz="1600" dirty="0"/>
              <a:t>, </a:t>
            </a:r>
            <a:r>
              <a:rPr lang="en-US" sz="1600" dirty="0" err="1"/>
              <a:t>Gromacs</a:t>
            </a:r>
            <a:r>
              <a:rPr lang="en-US" sz="1600" dirty="0"/>
              <a:t>, Nek5000, LAMMPS), </a:t>
            </a:r>
            <a:r>
              <a:rPr lang="en-US" sz="1600" b="1" dirty="0"/>
              <a:t>Tools</a:t>
            </a:r>
            <a:r>
              <a:rPr lang="en-US" sz="1600" dirty="0"/>
              <a:t> (TAU, MVAPICH, </a:t>
            </a:r>
            <a:r>
              <a:rPr lang="en-US" sz="1600" dirty="0" err="1"/>
              <a:t>HPCToolkit</a:t>
            </a:r>
            <a:r>
              <a:rPr lang="en-US" sz="1600" dirty="0"/>
              <a:t>, PAPI, </a:t>
            </a:r>
            <a:r>
              <a:rPr lang="en-US" sz="1600" dirty="0" err="1"/>
              <a:t>PETSc</a:t>
            </a:r>
            <a:r>
              <a:rPr lang="en-US" sz="1600" dirty="0"/>
              <a:t>, </a:t>
            </a:r>
            <a:r>
              <a:rPr lang="en-US" sz="1600" dirty="0" err="1"/>
              <a:t>Trilinos</a:t>
            </a:r>
            <a:r>
              <a:rPr lang="en-US" sz="1600" dirty="0"/>
              <a:t>, </a:t>
            </a:r>
            <a:r>
              <a:rPr lang="en-US" sz="1600" dirty="0" err="1"/>
              <a:t>VisIt</a:t>
            </a:r>
            <a:r>
              <a:rPr lang="en-US" sz="1600" dirty="0"/>
              <a:t>, </a:t>
            </a:r>
            <a:r>
              <a:rPr lang="en-US" sz="1600" dirty="0" err="1"/>
              <a:t>ParaView</a:t>
            </a:r>
            <a:r>
              <a:rPr lang="en-US" sz="1600" dirty="0"/>
              <a:t>), </a:t>
            </a:r>
            <a:r>
              <a:rPr lang="en-US" sz="1600" b="1" dirty="0"/>
              <a:t>EDA</a:t>
            </a:r>
            <a:r>
              <a:rPr lang="en-US" sz="1600" dirty="0"/>
              <a:t> (e.g., </a:t>
            </a:r>
            <a:r>
              <a:rPr lang="en-US" sz="1600" dirty="0" err="1"/>
              <a:t>Xyce</a:t>
            </a:r>
            <a:r>
              <a:rPr lang="en-US" sz="1600" dirty="0"/>
              <a:t>), and </a:t>
            </a:r>
            <a:r>
              <a:rPr lang="en-US" sz="1600" b="1" dirty="0"/>
              <a:t>AI/ML</a:t>
            </a:r>
            <a:r>
              <a:rPr lang="en-US" sz="1600" dirty="0"/>
              <a:t> packages (NVIDIA </a:t>
            </a:r>
            <a:r>
              <a:rPr lang="en-US" sz="1600" dirty="0" err="1"/>
              <a:t>NeMo</a:t>
            </a:r>
            <a:r>
              <a:rPr lang="en-US" sz="1600" dirty="0"/>
              <a:t>, TensorFlow, </a:t>
            </a:r>
            <a:r>
              <a:rPr lang="en-US" sz="1600" dirty="0" err="1"/>
              <a:t>PyTorch</a:t>
            </a:r>
            <a:r>
              <a:rPr lang="en-US" sz="1600" dirty="0"/>
              <a:t>, </a:t>
            </a:r>
            <a:r>
              <a:rPr lang="en-US" sz="1600" dirty="0" err="1"/>
              <a:t>TorchBraid</a:t>
            </a:r>
            <a:r>
              <a:rPr lang="en-US" sz="1600" dirty="0"/>
              <a:t>, Scikit-Learn, Pandas, JAX, </a:t>
            </a:r>
            <a:r>
              <a:rPr lang="en-US" sz="1600" dirty="0" err="1"/>
              <a:t>Horovod</a:t>
            </a:r>
            <a:r>
              <a:rPr lang="en-US" sz="1600" dirty="0"/>
              <a:t>, LBANN with GPU support).</a:t>
            </a:r>
          </a:p>
          <a:p>
            <a:pPr marL="51435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Includes </a:t>
            </a:r>
            <a:r>
              <a:rPr lang="en-US" sz="1600" b="1" dirty="0"/>
              <a:t>MVAPICH MPI optimized for high-performance cloud networks</a:t>
            </a:r>
            <a:r>
              <a:rPr lang="en-US" sz="1600" dirty="0"/>
              <a:t>, including EFA on Amazon and IPU on Google Cloud.</a:t>
            </a:r>
          </a:p>
          <a:p>
            <a:pPr marL="51435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Support for commercial clouds: </a:t>
            </a:r>
            <a:r>
              <a:rPr lang="en-US" sz="1600" b="1" dirty="0"/>
              <a:t>Adaptive Computing Inc.’s ODDC </a:t>
            </a:r>
            <a:r>
              <a:rPr lang="en-US" sz="1600" dirty="0"/>
              <a:t>with ParaTools Pro for E4S</a:t>
            </a:r>
            <a:r>
              <a:rPr lang="en-US" sz="1600" baseline="30000" dirty="0"/>
              <a:t>TM</a:t>
            </a:r>
            <a:r>
              <a:rPr lang="en-US" sz="1600" dirty="0"/>
              <a:t> image for AWS, GCP, Azure.</a:t>
            </a:r>
          </a:p>
          <a:p>
            <a:pPr marL="514350" indent="-285750">
              <a:lnSpc>
                <a:spcPct val="12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Available on </a:t>
            </a:r>
            <a:r>
              <a:rPr lang="en-US" sz="1600" b="1" dirty="0"/>
              <a:t>Amazon AWS</a:t>
            </a:r>
            <a:r>
              <a:rPr lang="en-US" sz="1600" dirty="0"/>
              <a:t>, </a:t>
            </a:r>
            <a:r>
              <a:rPr lang="en-US" sz="1600" b="1" dirty="0"/>
              <a:t>Google Cloud</a:t>
            </a:r>
            <a:r>
              <a:rPr lang="en-US" sz="1600" dirty="0"/>
              <a:t>, and </a:t>
            </a:r>
            <a:r>
              <a:rPr lang="en-US" sz="1600" b="1" dirty="0"/>
              <a:t>Azure Marketplaces </a:t>
            </a:r>
            <a:r>
              <a:rPr lang="en-US" sz="1600" dirty="0"/>
              <a:t>and </a:t>
            </a:r>
            <a:r>
              <a:rPr lang="en-US" sz="1600" i="1" dirty="0"/>
              <a:t>generating revenue. </a:t>
            </a:r>
            <a:r>
              <a:rPr lang="en-US" sz="1600" dirty="0">
                <a:hlinkClick r:id="rId4"/>
              </a:rPr>
              <a:t>https://paratoolspro.com</a:t>
            </a:r>
            <a:r>
              <a:rPr lang="en-US" sz="1600" dirty="0"/>
              <a:t>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F00ED-5203-899F-2A75-9B2F12B0C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5776" y="115852"/>
            <a:ext cx="2525085" cy="530295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A9AC96C-A7DA-8F97-7EEA-1284580C2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15" y="3831254"/>
            <a:ext cx="3383334" cy="286660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C8CDCA9-3156-38AA-FD91-6CF58B42A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714" y="3831254"/>
            <a:ext cx="2749171" cy="1598210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A7FAE41C-3404-9067-2E31-660E4E9B27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3011" y="3831254"/>
            <a:ext cx="4276842" cy="2483328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DEC521AD-1D33-7666-EC68-62D27EAAD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165" y="5259026"/>
            <a:ext cx="2749171" cy="156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13 -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209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Play</vt:lpstr>
      <vt:lpstr>1_Office Theme</vt:lpstr>
      <vt:lpstr>Office Theme</vt:lpstr>
      <vt:lpstr>ParaTools Pro for E4STM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Heroux, Michael</dc:creator>
  <cp:lastModifiedBy>Nicholas Chaimov</cp:lastModifiedBy>
  <cp:revision>7</cp:revision>
  <dcterms:created xsi:type="dcterms:W3CDTF">2024-11-12T20:02:53Z</dcterms:created>
  <dcterms:modified xsi:type="dcterms:W3CDTF">2024-12-30T19:18:28Z</dcterms:modified>
</cp:coreProperties>
</file>